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3" r:id="rId5"/>
    <p:sldId id="264" r:id="rId6"/>
    <p:sldId id="266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FF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60"/>
  </p:normalViewPr>
  <p:slideViewPr>
    <p:cSldViewPr>
      <p:cViewPr varScale="1">
        <p:scale>
          <a:sx n="89" d="100"/>
          <a:sy n="89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EE24C-C244-4299-8B32-4C95C08575CE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7CFD-BE71-41DC-8790-C48BA6E23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иллюзия?</a:t>
            </a:r>
            <a:br>
              <a:rPr lang="ru-RU" dirty="0" smtClean="0"/>
            </a:br>
            <a:r>
              <a:rPr lang="ru-RU" dirty="0" smtClean="0"/>
              <a:t>Что такое фокус?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Иллюзия (франц. </a:t>
            </a:r>
            <a:r>
              <a:rPr lang="en-US" dirty="0" smtClean="0"/>
              <a:t>Illusion </a:t>
            </a:r>
            <a:r>
              <a:rPr lang="ru-RU" dirty="0" smtClean="0"/>
              <a:t>– обманчивое представление, заблуждение) – это искаженное восприятие действительности, основанное на обмане чувств или зрения. </a:t>
            </a:r>
          </a:p>
          <a:p>
            <a:endParaRPr lang="ru-RU" dirty="0" smtClean="0"/>
          </a:p>
          <a:p>
            <a:r>
              <a:rPr lang="ru-RU" dirty="0" smtClean="0"/>
              <a:t>Фокус – ловкий прием, трюк, </a:t>
            </a:r>
            <a:r>
              <a:rPr lang="ru-RU" dirty="0" err="1" smtClean="0"/>
              <a:t>обманыва-ющий</a:t>
            </a:r>
            <a:r>
              <a:rPr lang="ru-RU" dirty="0" smtClean="0"/>
              <a:t> зрение, основанный на знании каких –либо закономерностей или особенностей.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Перед вами два отрезка. Заметим, что нижний отрезок кажется больше верхнего, хотя они совершенно  одинаковые.</a:t>
            </a:r>
            <a:endParaRPr lang="ru-R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8488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 поверить, что отрезки АВ и С</a:t>
            </a:r>
            <a:r>
              <a:rPr lang="en-US" dirty="0" smtClean="0"/>
              <a:t>D </a:t>
            </a:r>
            <a:r>
              <a:rPr lang="ru-RU" dirty="0" smtClean="0"/>
              <a:t>абсолютно одинаковы.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087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Прямые, изображенные здесь параллельны. Но после такой раскраски, они кажутся не только непараллельными, но и не прямыми.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Ширина и высота контура данной фигуры совершенно одинаковы, но в это трудно поверить.</a:t>
            </a:r>
            <a:endParaRPr lang="ru-RU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245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параллельные прямые кажутся вогнутыми.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здесь параллельные прямые кажутся выпуклыми.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80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присмотреться, отрезки АВ и ВС все-таки равны.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Это маленький кубик, помещенный в углу то ли комнаты, то ли коробки. Но если присмотреться, то можно увидеть большой куб, из которого в углу вырезан маленький кубик.</a:t>
            </a:r>
            <a:endParaRPr lang="ru-RU" sz="28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6469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400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Нельзя доверять всему, что видишь, </a:t>
            </a:r>
            <a:r>
              <a:rPr lang="ru-RU" dirty="0" err="1" smtClean="0"/>
              <a:t>особен-но</a:t>
            </a:r>
            <a:r>
              <a:rPr lang="ru-RU" dirty="0" smtClean="0"/>
              <a:t> первому впечатлению. То, что кажется </a:t>
            </a:r>
            <a:r>
              <a:rPr lang="ru-RU" dirty="0" err="1" smtClean="0"/>
              <a:t>оди-наковым</a:t>
            </a:r>
            <a:r>
              <a:rPr lang="ru-RU" dirty="0" smtClean="0"/>
              <a:t>, может оказаться различным, а то, что сначала показалось различным, окажется одинаковым.</a:t>
            </a:r>
          </a:p>
          <a:p>
            <a:r>
              <a:rPr lang="ru-RU" dirty="0" smtClean="0"/>
              <a:t>2. Данные примеры научили нас более </a:t>
            </a:r>
            <a:r>
              <a:rPr lang="ru-RU" dirty="0" err="1" smtClean="0"/>
              <a:t>внима-тельно</a:t>
            </a:r>
            <a:r>
              <a:rPr lang="ru-RU" dirty="0" smtClean="0"/>
              <a:t> относиться к доказательствам и другим полезным рассуждениям.</a:t>
            </a:r>
          </a:p>
          <a:p>
            <a:r>
              <a:rPr lang="ru-RU" dirty="0" smtClean="0"/>
              <a:t>3. Работая </a:t>
            </a:r>
            <a:r>
              <a:rPr lang="ru-RU" smtClean="0"/>
              <a:t>над проектом, </a:t>
            </a:r>
            <a:r>
              <a:rPr lang="ru-RU" dirty="0" smtClean="0"/>
              <a:t>мы научились строить равносторонний треугольник и параллельные прямые, узнали, что означает равенство фигур.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err="1" smtClean="0">
                <a:solidFill>
                  <a:srgbClr val="FF33CC"/>
                </a:solidFill>
              </a:rPr>
              <a:t>Тригесафлексагон</a:t>
            </a:r>
            <a:endParaRPr lang="ru-RU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Флексагоны</a:t>
            </a:r>
            <a:r>
              <a:rPr lang="ru-RU" dirty="0" smtClean="0"/>
              <a:t>* – это многоугольники, сложенные из полосок бумаги, обладающие удивительным свойством: при перегибании их наружные </a:t>
            </a:r>
            <a:r>
              <a:rPr lang="ru-RU" dirty="0" err="1" smtClean="0"/>
              <a:t>по-верхности</a:t>
            </a:r>
            <a:r>
              <a:rPr lang="ru-RU" dirty="0" smtClean="0"/>
              <a:t> прячутся внутрь, а ранее скрытые </a:t>
            </a:r>
            <a:r>
              <a:rPr lang="ru-RU" dirty="0" err="1" smtClean="0"/>
              <a:t>не-ожиданно</a:t>
            </a:r>
            <a:r>
              <a:rPr lang="ru-RU" dirty="0" smtClean="0"/>
              <a:t> выходят наружу.</a:t>
            </a:r>
          </a:p>
          <a:p>
            <a:endParaRPr lang="ru-RU" dirty="0"/>
          </a:p>
          <a:p>
            <a:r>
              <a:rPr lang="ru-RU" dirty="0" err="1" smtClean="0"/>
              <a:t>Тригексафлексагон</a:t>
            </a:r>
            <a:r>
              <a:rPr lang="ru-RU" dirty="0" smtClean="0"/>
              <a:t> **– шестиугольник с тремя </a:t>
            </a:r>
            <a:r>
              <a:rPr lang="ru-RU" dirty="0" err="1" smtClean="0"/>
              <a:t>по-верхностями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* </a:t>
            </a:r>
            <a:r>
              <a:rPr lang="en-US" dirty="0" smtClean="0"/>
              <a:t>to flex </a:t>
            </a:r>
            <a:r>
              <a:rPr lang="ru-RU" dirty="0" smtClean="0"/>
              <a:t>(англ.) </a:t>
            </a:r>
            <a:r>
              <a:rPr lang="en-US" dirty="0" smtClean="0"/>
              <a:t>– </a:t>
            </a:r>
            <a:r>
              <a:rPr lang="ru-RU" dirty="0" smtClean="0"/>
              <a:t>складываться, сгибаться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** «</a:t>
            </a:r>
            <a:r>
              <a:rPr lang="ru-RU" dirty="0" err="1" smtClean="0"/>
              <a:t>гекс</a:t>
            </a:r>
            <a:r>
              <a:rPr lang="ru-RU" dirty="0" smtClean="0"/>
              <a:t>» (греч.) - шесть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сделать </a:t>
            </a:r>
            <a:r>
              <a:rPr lang="ru-RU" dirty="0" err="1" smtClean="0">
                <a:solidFill>
                  <a:srgbClr val="FF0000"/>
                </a:solidFill>
              </a:rPr>
              <a:t>тригесафлексагон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40324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09120"/>
            <a:ext cx="41764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196752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Шаг 1.</a:t>
            </a:r>
          </a:p>
          <a:p>
            <a:r>
              <a:rPr lang="ru-RU" sz="3200" dirty="0" smtClean="0"/>
              <a:t> Лицевая сторона</a:t>
            </a:r>
          </a:p>
          <a:p>
            <a:r>
              <a:rPr lang="ru-RU" sz="3200" dirty="0" smtClean="0"/>
              <a:t>Полоска бумаги из 10 равносторонних </a:t>
            </a:r>
            <a:r>
              <a:rPr lang="ru-RU" sz="3200" dirty="0" err="1" smtClean="0"/>
              <a:t>треуголь-ников</a:t>
            </a:r>
            <a:r>
              <a:rPr lang="ru-RU" sz="3200" dirty="0" smtClean="0"/>
              <a:t>, пронумерованных, как показано на рисунке от 1 до 10.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86916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Шаг 2.</a:t>
            </a:r>
          </a:p>
          <a:p>
            <a:r>
              <a:rPr lang="ru-RU" sz="3200" dirty="0" smtClean="0"/>
              <a:t> Обратная сторона той же полоски,  </a:t>
            </a:r>
            <a:r>
              <a:rPr lang="ru-RU" sz="3200" dirty="0" err="1" smtClean="0"/>
              <a:t>прону-мерованных</a:t>
            </a:r>
            <a:r>
              <a:rPr lang="ru-RU" sz="3200" dirty="0" smtClean="0"/>
              <a:t> от 11 до 20.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сделать </a:t>
            </a:r>
            <a:r>
              <a:rPr lang="ru-RU" dirty="0" err="1" smtClean="0">
                <a:solidFill>
                  <a:srgbClr val="FF0000"/>
                </a:solidFill>
              </a:rPr>
              <a:t>тригесафлексагон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30963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365104"/>
            <a:ext cx="2448272" cy="194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24108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1844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3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184482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4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0851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5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2" y="48691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сделать </a:t>
            </a:r>
            <a:r>
              <a:rPr lang="ru-RU" dirty="0" err="1" smtClean="0">
                <a:solidFill>
                  <a:srgbClr val="FF0000"/>
                </a:solidFill>
              </a:rPr>
              <a:t>тригесафлексагон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77072"/>
            <a:ext cx="27813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6860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2"/>
            <a:ext cx="2914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14127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Осталось оклеить цветной бумагой с трех сторон (лицевой, обратной и внутренней - скрытой)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57301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Лицевая сторона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47864" y="35730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Обратная сторона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Внутренняя сторона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сделать модуль кубика </a:t>
            </a:r>
            <a:r>
              <a:rPr lang="ru-RU" dirty="0" err="1" smtClean="0">
                <a:solidFill>
                  <a:srgbClr val="FF0000"/>
                </a:solidFill>
              </a:rPr>
              <a:t>Томоко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25172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556792"/>
            <a:ext cx="24425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869160"/>
            <a:ext cx="31718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869160"/>
            <a:ext cx="3171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2768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1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227687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2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41490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3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41490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4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сделать модуль кубика </a:t>
            </a:r>
            <a:r>
              <a:rPr lang="ru-RU" dirty="0" err="1" smtClean="0">
                <a:solidFill>
                  <a:srgbClr val="FF0000"/>
                </a:solidFill>
              </a:rPr>
              <a:t>Томоко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98742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0963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30963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437112"/>
            <a:ext cx="2152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9552" y="11967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5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2687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6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40770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7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37890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Шаг 8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3429000"/>
            <a:ext cx="2771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Таких модулей для кубика надо сделать  6 штук по количеству граней. Нам нужно 4 кубика, т.е. 24 модуля.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22768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Трудно поверить, что оба центральных синих кружка одинаковы: маленькие соседи левого кружка делают его более солидным, чем правый, окруженный более крупными кружками.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0162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Эти два обрамленных квадрата (белый и синий) имеют совершенно одинаковые размеры, но синий квадрат  на белом фоне кажется гораздо меньшим, чем белый на синем.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2008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487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Что такое иллюзия? Что такое фокус?</vt:lpstr>
      <vt:lpstr>Тригесафлексагон</vt:lpstr>
      <vt:lpstr>Как сделать тригесафлексагон</vt:lpstr>
      <vt:lpstr>Как сделать тригесафлексагон</vt:lpstr>
      <vt:lpstr>Как сделать тригесафлексагон</vt:lpstr>
      <vt:lpstr>Как сделать модуль кубика Томоко</vt:lpstr>
      <vt:lpstr>Как сделать модуль кубика Томоко</vt:lpstr>
      <vt:lpstr>Трудно поверить, что оба центральных синих кружка одинаковы: маленькие соседи левого кружка делают его более солидным, чем правый, окруженный более крупными кружками.</vt:lpstr>
      <vt:lpstr>Эти два обрамленных квадрата (белый и синий) имеют совершенно одинаковые размеры, но синий квадрат  на белом фоне кажется гораздо меньшим, чем белый на синем.</vt:lpstr>
      <vt:lpstr>Перед вами два отрезка. Заметим, что нижний отрезок кажется больше верхнего, хотя они совершенно  одинаковые.</vt:lpstr>
      <vt:lpstr>Трудно поверить, что отрезки АВ и СD абсолютно одинаковы.</vt:lpstr>
      <vt:lpstr>Прямые, изображенные здесь параллельны. Но после такой раскраски, они кажутся не только непараллельными, но и не прямыми.</vt:lpstr>
      <vt:lpstr>Ширина и высота контура данной фигуры совершенно одинаковы, но в это трудно поверить.</vt:lpstr>
      <vt:lpstr>Здесь параллельные прямые кажутся вогнутыми.</vt:lpstr>
      <vt:lpstr>А здесь параллельные прямые кажутся выпуклыми.</vt:lpstr>
      <vt:lpstr>Если присмотреться, отрезки АВ и ВС все-таки равны.</vt:lpstr>
      <vt:lpstr>Это маленький кубик, помещенный в углу то ли комнаты, то ли коробки. Но если присмотреться, то можно увидеть большой куб, из которого в углу вырезан маленький кубик.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 на тему  «Геометрические  фокусы»</dc:title>
  <dc:creator>Быкова</dc:creator>
  <cp:lastModifiedBy>Быкова</cp:lastModifiedBy>
  <cp:revision>57</cp:revision>
  <dcterms:created xsi:type="dcterms:W3CDTF">2010-11-15T14:45:00Z</dcterms:created>
  <dcterms:modified xsi:type="dcterms:W3CDTF">2014-09-16T18:20:20Z</dcterms:modified>
</cp:coreProperties>
</file>